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61" r:id="rId4"/>
    <p:sldId id="259" r:id="rId5"/>
    <p:sldId id="260" r:id="rId6"/>
    <p:sldId id="262" r:id="rId7"/>
    <p:sldId id="263" r:id="rId8"/>
    <p:sldId id="264" r:id="rId9"/>
    <p:sldId id="270" r:id="rId10"/>
    <p:sldId id="271" r:id="rId11"/>
    <p:sldId id="272" r:id="rId12"/>
    <p:sldId id="269" r:id="rId13"/>
    <p:sldId id="267" r:id="rId14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Google Sans" panose="020B0503030502040204" pitchFamily="34" charset="0"/>
      <p:regular r:id="rId19"/>
      <p:bold r:id="rId20"/>
      <p:italic r:id="rId21"/>
      <p:boldItalic r:id="rId22"/>
    </p:embeddedFont>
    <p:embeddedFont>
      <p:font typeface="Gotham" panose="02000504050000020004" pitchFamily="2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Proxima Nova Alt Rg" panose="02000506030000020004" pitchFamily="50" charset="0"/>
      <p:bold r:id="rId29"/>
    </p:embeddedFont>
  </p:embeddedFontLst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79B8"/>
    <a:srgbClr val="BFBCBC"/>
    <a:srgbClr val="D76B9F"/>
    <a:srgbClr val="3646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DA7F1-DA1D-4783-A270-245197DF4241}" type="datetimeFigureOut">
              <a:rPr lang="id-ID" smtClean="0"/>
              <a:t>28/01/2021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27F4-57A3-4B7B-BD8B-08D7A2FB2E9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89370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DA7F1-DA1D-4783-A270-245197DF4241}" type="datetimeFigureOut">
              <a:rPr lang="id-ID" smtClean="0"/>
              <a:t>28/01/2021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27F4-57A3-4B7B-BD8B-08D7A2FB2E9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04680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DA7F1-DA1D-4783-A270-245197DF4241}" type="datetimeFigureOut">
              <a:rPr lang="id-ID" smtClean="0"/>
              <a:t>28/01/2021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27F4-57A3-4B7B-BD8B-08D7A2FB2E9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02281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DA7F1-DA1D-4783-A270-245197DF4241}" type="datetimeFigureOut">
              <a:rPr lang="id-ID" smtClean="0"/>
              <a:t>28/01/2021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27F4-57A3-4B7B-BD8B-08D7A2FB2E9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80729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DA7F1-DA1D-4783-A270-245197DF4241}" type="datetimeFigureOut">
              <a:rPr lang="id-ID" smtClean="0"/>
              <a:t>28/01/2021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27F4-57A3-4B7B-BD8B-08D7A2FB2E9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37410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DA7F1-DA1D-4783-A270-245197DF4241}" type="datetimeFigureOut">
              <a:rPr lang="id-ID" smtClean="0"/>
              <a:t>28/01/2021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27F4-57A3-4B7B-BD8B-08D7A2FB2E9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67491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DA7F1-DA1D-4783-A270-245197DF4241}" type="datetimeFigureOut">
              <a:rPr lang="id-ID" smtClean="0"/>
              <a:t>28/01/2021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27F4-57A3-4B7B-BD8B-08D7A2FB2E9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959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DA7F1-DA1D-4783-A270-245197DF4241}" type="datetimeFigureOut">
              <a:rPr lang="id-ID" smtClean="0"/>
              <a:t>28/01/2021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27F4-57A3-4B7B-BD8B-08D7A2FB2E9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56511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DA7F1-DA1D-4783-A270-245197DF4241}" type="datetimeFigureOut">
              <a:rPr lang="id-ID" smtClean="0"/>
              <a:t>28/01/2021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27F4-57A3-4B7B-BD8B-08D7A2FB2E9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5377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DA7F1-DA1D-4783-A270-245197DF4241}" type="datetimeFigureOut">
              <a:rPr lang="id-ID" smtClean="0"/>
              <a:t>28/01/2021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27F4-57A3-4B7B-BD8B-08D7A2FB2E9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96930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DA7F1-DA1D-4783-A270-245197DF4241}" type="datetimeFigureOut">
              <a:rPr lang="id-ID" smtClean="0"/>
              <a:t>28/01/2021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127F4-57A3-4B7B-BD8B-08D7A2FB2E9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25060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ADA7F1-DA1D-4783-A270-245197DF4241}" type="datetimeFigureOut">
              <a:rPr lang="id-ID" smtClean="0"/>
              <a:t>28/01/2021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127F4-57A3-4B7B-BD8B-08D7A2FB2E9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71421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3.emf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51" y="283428"/>
            <a:ext cx="3240870" cy="6944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875" y="159657"/>
            <a:ext cx="1256018" cy="942014"/>
          </a:xfrm>
          <a:prstGeom prst="rect">
            <a:avLst/>
          </a:prstGeom>
        </p:spPr>
      </p:pic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9026374"/>
              </p:ext>
            </p:extLst>
          </p:nvPr>
        </p:nvGraphicFramePr>
        <p:xfrm>
          <a:off x="3635800" y="-3715709"/>
          <a:ext cx="4920400" cy="3335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" name="CorelDRAW" r:id="rId6" imgW="9145280" imgH="6198469" progId="CorelDraw.Graphic.20">
                  <p:embed/>
                </p:oleObj>
              </mc:Choice>
              <mc:Fallback>
                <p:oleObj name="CorelDRAW" r:id="rId6" imgW="9145280" imgH="6198469" progId="CorelDraw.Graphic.2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35800" y="-3715709"/>
                        <a:ext cx="4920400" cy="33352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592735" y="4802267"/>
            <a:ext cx="30065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2A79B8"/>
                </a:solidFill>
                <a:latin typeface="Proxima Nova Alt Rg" panose="02000506030000020004" pitchFamily="50" charset="0"/>
              </a:rPr>
              <a:t>TIM KITA</a:t>
            </a:r>
            <a:endParaRPr lang="id-ID" sz="5400" b="1" dirty="0">
              <a:solidFill>
                <a:srgbClr val="2A79B8"/>
              </a:solidFill>
              <a:latin typeface="Proxima Nova Alt Rg" panose="02000506030000020004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83978" y="5586219"/>
            <a:ext cx="5072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 smtClean="0">
                <a:solidFill>
                  <a:schemeClr val="bg2">
                    <a:lumMod val="75000"/>
                  </a:schemeClr>
                </a:solidFill>
                <a:latin typeface="Google Sans" panose="020B0503030502040204" pitchFamily="34" charset="0"/>
              </a:rPr>
              <a:t>Universitas</a:t>
            </a:r>
            <a:r>
              <a:rPr lang="en-US" sz="2800" dirty="0" smtClean="0">
                <a:solidFill>
                  <a:schemeClr val="bg2">
                    <a:lumMod val="75000"/>
                  </a:schemeClr>
                </a:solidFill>
                <a:latin typeface="Google Sans" panose="020B0503030502040204" pitchFamily="34" charset="0"/>
              </a:rPr>
              <a:t> </a:t>
            </a:r>
            <a:r>
              <a:rPr lang="en-US" sz="2800" dirty="0" err="1" smtClean="0">
                <a:solidFill>
                  <a:schemeClr val="bg2">
                    <a:lumMod val="75000"/>
                  </a:schemeClr>
                </a:solidFill>
                <a:latin typeface="Google Sans" panose="020B0503030502040204" pitchFamily="34" charset="0"/>
              </a:rPr>
              <a:t>Negeri</a:t>
            </a:r>
            <a:r>
              <a:rPr lang="en-US" sz="2800" dirty="0" smtClean="0">
                <a:solidFill>
                  <a:schemeClr val="bg2">
                    <a:lumMod val="75000"/>
                  </a:schemeClr>
                </a:solidFill>
                <a:latin typeface="Google Sans" panose="020B0503030502040204" pitchFamily="34" charset="0"/>
              </a:rPr>
              <a:t> Yogyakarta</a:t>
            </a:r>
            <a:endParaRPr lang="id-ID" sz="2800" dirty="0">
              <a:solidFill>
                <a:schemeClr val="bg2">
                  <a:lumMod val="75000"/>
                </a:schemeClr>
              </a:solidFill>
              <a:latin typeface="Google Sans" panose="020B050303050204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1521884" y="6297930"/>
            <a:ext cx="149675" cy="149675"/>
          </a:xfrm>
          <a:prstGeom prst="ellipse">
            <a:avLst/>
          </a:prstGeom>
          <a:solidFill>
            <a:srgbClr val="2A7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Oval 22"/>
          <p:cNvSpPr/>
          <p:nvPr/>
        </p:nvSpPr>
        <p:spPr>
          <a:xfrm>
            <a:off x="11034204" y="6297929"/>
            <a:ext cx="149675" cy="149675"/>
          </a:xfrm>
          <a:prstGeom prst="ellipse">
            <a:avLst/>
          </a:prstGeom>
          <a:solidFill>
            <a:srgbClr val="364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Oval 23"/>
          <p:cNvSpPr/>
          <p:nvPr/>
        </p:nvSpPr>
        <p:spPr>
          <a:xfrm>
            <a:off x="10546524" y="6297929"/>
            <a:ext cx="149675" cy="149675"/>
          </a:xfrm>
          <a:prstGeom prst="ellipse">
            <a:avLst/>
          </a:prstGeom>
          <a:solidFill>
            <a:srgbClr val="BFB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403293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5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8148E-6 L 0 0.75023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6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6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4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1" grpId="0" animBg="1"/>
      <p:bldP spid="23" grpId="0" animBg="1"/>
      <p:bldP spid="2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" y="3347"/>
            <a:ext cx="12192000" cy="6854653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1519691" y="6297929"/>
            <a:ext cx="149675" cy="149675"/>
          </a:xfrm>
          <a:prstGeom prst="ellipse">
            <a:avLst/>
          </a:prstGeom>
          <a:solidFill>
            <a:srgbClr val="364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Oval 7"/>
          <p:cNvSpPr/>
          <p:nvPr/>
        </p:nvSpPr>
        <p:spPr>
          <a:xfrm>
            <a:off x="11034200" y="6297927"/>
            <a:ext cx="149675" cy="149675"/>
          </a:xfrm>
          <a:prstGeom prst="ellipse">
            <a:avLst/>
          </a:prstGeom>
          <a:solidFill>
            <a:srgbClr val="BFB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Oval 8"/>
          <p:cNvSpPr/>
          <p:nvPr/>
        </p:nvSpPr>
        <p:spPr>
          <a:xfrm>
            <a:off x="10546521" y="6297927"/>
            <a:ext cx="149675" cy="149675"/>
          </a:xfrm>
          <a:prstGeom prst="ellipse">
            <a:avLst/>
          </a:prstGeom>
          <a:solidFill>
            <a:srgbClr val="2A7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5785845" y="2596639"/>
            <a:ext cx="48355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6600" b="1" dirty="0" smtClean="0">
                <a:solidFill>
                  <a:srgbClr val="2A79B8"/>
                </a:solidFill>
                <a:latin typeface="Proxima Nova Alt Rg" panose="02000506030000020004" pitchFamily="50" charset="0"/>
              </a:rPr>
              <a:t>Demo </a:t>
            </a:r>
            <a:r>
              <a:rPr lang="id-ID" sz="6600" b="1" dirty="0" err="1" smtClean="0">
                <a:solidFill>
                  <a:srgbClr val="2A79B8"/>
                </a:solidFill>
                <a:latin typeface="Proxima Nova Alt Rg" panose="02000506030000020004" pitchFamily="50" charset="0"/>
              </a:rPr>
              <a:t>Apps</a:t>
            </a:r>
            <a:endParaRPr lang="id-ID" sz="6600" b="1" dirty="0">
              <a:solidFill>
                <a:srgbClr val="2A79B8"/>
              </a:solidFill>
              <a:latin typeface="Proxima Nova Alt Rg" panose="02000506030000020004" pitchFamily="50" charset="0"/>
            </a:endParaRPr>
          </a:p>
        </p:txBody>
      </p:sp>
      <p:pic>
        <p:nvPicPr>
          <p:cNvPr id="2" name="Untitled Projec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46191" y="677534"/>
            <a:ext cx="3097282" cy="550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560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78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" y="3347"/>
            <a:ext cx="12192000" cy="6854653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1519691" y="6297929"/>
            <a:ext cx="149675" cy="149675"/>
          </a:xfrm>
          <a:prstGeom prst="ellipse">
            <a:avLst/>
          </a:prstGeom>
          <a:solidFill>
            <a:srgbClr val="364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Oval 7"/>
          <p:cNvSpPr/>
          <p:nvPr/>
        </p:nvSpPr>
        <p:spPr>
          <a:xfrm>
            <a:off x="11034200" y="6297927"/>
            <a:ext cx="149675" cy="149675"/>
          </a:xfrm>
          <a:prstGeom prst="ellipse">
            <a:avLst/>
          </a:prstGeom>
          <a:solidFill>
            <a:srgbClr val="BFB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Oval 8"/>
          <p:cNvSpPr/>
          <p:nvPr/>
        </p:nvSpPr>
        <p:spPr>
          <a:xfrm>
            <a:off x="10546521" y="6297927"/>
            <a:ext cx="149675" cy="149675"/>
          </a:xfrm>
          <a:prstGeom prst="ellipse">
            <a:avLst/>
          </a:prstGeom>
          <a:solidFill>
            <a:srgbClr val="2A7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797966" y="940968"/>
            <a:ext cx="80267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6600" b="1" dirty="0" err="1" smtClean="0">
                <a:solidFill>
                  <a:srgbClr val="2A79B8"/>
                </a:solidFill>
                <a:latin typeface="Proxima Nova Alt Rg" panose="02000506030000020004" pitchFamily="50" charset="0"/>
              </a:rPr>
              <a:t>Future</a:t>
            </a:r>
            <a:r>
              <a:rPr lang="id-ID" sz="6600" b="1" dirty="0" smtClean="0">
                <a:solidFill>
                  <a:srgbClr val="2A79B8"/>
                </a:solidFill>
                <a:latin typeface="Proxima Nova Alt Rg" panose="02000506030000020004" pitchFamily="50" charset="0"/>
              </a:rPr>
              <a:t> Development</a:t>
            </a:r>
            <a:endParaRPr lang="id-ID" sz="6600" b="1" dirty="0">
              <a:solidFill>
                <a:srgbClr val="2A79B8"/>
              </a:solidFill>
              <a:latin typeface="Proxima Nova Alt Rg" panose="02000506030000020004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55" y="2772229"/>
            <a:ext cx="1923142" cy="19231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38883" y="4722164"/>
            <a:ext cx="19663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600" dirty="0" smtClean="0">
                <a:solidFill>
                  <a:schemeClr val="bg2">
                    <a:lumMod val="50000"/>
                  </a:schemeClr>
                </a:solidFill>
                <a:latin typeface="Google Sans" panose="020B0503030502040204" pitchFamily="34" charset="0"/>
              </a:rPr>
              <a:t>Video </a:t>
            </a:r>
            <a:r>
              <a:rPr lang="id-ID" sz="2600" dirty="0" err="1" smtClean="0">
                <a:solidFill>
                  <a:schemeClr val="bg2">
                    <a:lumMod val="50000"/>
                  </a:schemeClr>
                </a:solidFill>
                <a:latin typeface="Google Sans" panose="020B0503030502040204" pitchFamily="34" charset="0"/>
              </a:rPr>
              <a:t>Call</a:t>
            </a:r>
            <a:endParaRPr lang="id-ID" sz="2600" dirty="0">
              <a:solidFill>
                <a:schemeClr val="bg2">
                  <a:lumMod val="50000"/>
                </a:schemeClr>
              </a:solidFill>
              <a:latin typeface="Google Sans" panose="020B0503030502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582" y="2380343"/>
            <a:ext cx="2596993" cy="259699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29693" y="4729207"/>
            <a:ext cx="19663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600" dirty="0" err="1" smtClean="0">
                <a:solidFill>
                  <a:schemeClr val="bg2">
                    <a:lumMod val="50000"/>
                  </a:schemeClr>
                </a:solidFill>
                <a:latin typeface="Google Sans" panose="020B0503030502040204" pitchFamily="34" charset="0"/>
              </a:rPr>
              <a:t>Hard</a:t>
            </a:r>
            <a:r>
              <a:rPr lang="id-ID" sz="2600" dirty="0" smtClean="0">
                <a:solidFill>
                  <a:schemeClr val="bg2">
                    <a:lumMod val="50000"/>
                  </a:schemeClr>
                </a:solidFill>
                <a:latin typeface="Google Sans" panose="020B0503030502040204" pitchFamily="34" charset="0"/>
              </a:rPr>
              <a:t> Key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914" y="2439085"/>
            <a:ext cx="2256286" cy="225628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737089" y="4695371"/>
            <a:ext cx="22971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600" dirty="0" smtClean="0">
                <a:solidFill>
                  <a:schemeClr val="bg2">
                    <a:lumMod val="50000"/>
                  </a:schemeClr>
                </a:solidFill>
                <a:latin typeface="Google Sans" panose="020B0503030502040204" pitchFamily="34" charset="0"/>
              </a:rPr>
              <a:t>Private Mode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741" y="2569029"/>
            <a:ext cx="2126342" cy="212634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020503" y="4729207"/>
            <a:ext cx="192652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600" dirty="0" smtClean="0">
                <a:solidFill>
                  <a:schemeClr val="bg2">
                    <a:lumMod val="50000"/>
                  </a:schemeClr>
                </a:solidFill>
                <a:latin typeface="Google Sans" panose="020B0503030502040204" pitchFamily="34" charset="0"/>
              </a:rPr>
              <a:t>Police &amp; </a:t>
            </a:r>
            <a:r>
              <a:rPr lang="id-ID" sz="2600" dirty="0" err="1" smtClean="0">
                <a:solidFill>
                  <a:schemeClr val="bg2">
                    <a:lumMod val="50000"/>
                  </a:schemeClr>
                </a:solidFill>
                <a:latin typeface="Google Sans" panose="020B0503030502040204" pitchFamily="34" charset="0"/>
              </a:rPr>
              <a:t>Hospital</a:t>
            </a:r>
            <a:endParaRPr lang="id-ID" sz="2600" dirty="0" smtClean="0">
              <a:solidFill>
                <a:schemeClr val="bg2">
                  <a:lumMod val="50000"/>
                </a:schemeClr>
              </a:solidFill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2325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1519691" y="6297929"/>
            <a:ext cx="149675" cy="149675"/>
          </a:xfrm>
          <a:prstGeom prst="ellipse">
            <a:avLst/>
          </a:prstGeom>
          <a:solidFill>
            <a:srgbClr val="364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Oval 7"/>
          <p:cNvSpPr/>
          <p:nvPr/>
        </p:nvSpPr>
        <p:spPr>
          <a:xfrm>
            <a:off x="11034200" y="6297927"/>
            <a:ext cx="149675" cy="149675"/>
          </a:xfrm>
          <a:prstGeom prst="ellipse">
            <a:avLst/>
          </a:prstGeom>
          <a:solidFill>
            <a:srgbClr val="BFB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Oval 8"/>
          <p:cNvSpPr/>
          <p:nvPr/>
        </p:nvSpPr>
        <p:spPr>
          <a:xfrm>
            <a:off x="10546521" y="6297927"/>
            <a:ext cx="149675" cy="149675"/>
          </a:xfrm>
          <a:prstGeom prst="ellipse">
            <a:avLst/>
          </a:prstGeom>
          <a:solidFill>
            <a:srgbClr val="2A7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1638420" y="1743024"/>
            <a:ext cx="470338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err="1" smtClean="0">
                <a:solidFill>
                  <a:srgbClr val="2A79B8"/>
                </a:solidFill>
                <a:latin typeface="Proxima Nova Alt Rg" panose="02000506030000020004" pitchFamily="50" charset="0"/>
              </a:rPr>
              <a:t>Cerita</a:t>
            </a:r>
            <a:r>
              <a:rPr lang="en-US" sz="6600" b="1" dirty="0" smtClean="0">
                <a:solidFill>
                  <a:srgbClr val="2A79B8"/>
                </a:solidFill>
                <a:latin typeface="Proxima Nova Alt Rg" panose="02000506030000020004" pitchFamily="50" charset="0"/>
              </a:rPr>
              <a:t>, </a:t>
            </a:r>
            <a:r>
              <a:rPr lang="en-US" sz="6600" b="1" dirty="0" err="1" smtClean="0">
                <a:solidFill>
                  <a:srgbClr val="2A79B8"/>
                </a:solidFill>
                <a:latin typeface="Proxima Nova Alt Rg" panose="02000506030000020004" pitchFamily="50" charset="0"/>
              </a:rPr>
              <a:t>Laporkan</a:t>
            </a:r>
            <a:r>
              <a:rPr lang="en-US" sz="6600" b="1" dirty="0" smtClean="0">
                <a:solidFill>
                  <a:srgbClr val="2A79B8"/>
                </a:solidFill>
                <a:latin typeface="Proxima Nova Alt Rg" panose="02000506030000020004" pitchFamily="50" charset="0"/>
              </a:rPr>
              <a:t>, </a:t>
            </a:r>
            <a:r>
              <a:rPr lang="en-US" sz="6600" b="1" dirty="0" err="1" smtClean="0">
                <a:solidFill>
                  <a:srgbClr val="2A79B8"/>
                </a:solidFill>
                <a:latin typeface="Proxima Nova Alt Rg" panose="02000506030000020004" pitchFamily="50" charset="0"/>
              </a:rPr>
              <a:t>Lindungi</a:t>
            </a:r>
            <a:endParaRPr lang="id-ID" sz="6600" b="1" dirty="0">
              <a:solidFill>
                <a:srgbClr val="2A79B8"/>
              </a:solidFill>
              <a:latin typeface="Proxima Nova Alt Rg" panose="02000506030000020004" pitchFamily="50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592" y="0"/>
            <a:ext cx="6559408" cy="655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925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1519691" y="6297929"/>
            <a:ext cx="149675" cy="149675"/>
          </a:xfrm>
          <a:prstGeom prst="ellipse">
            <a:avLst/>
          </a:prstGeom>
          <a:solidFill>
            <a:srgbClr val="364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Oval 7"/>
          <p:cNvSpPr/>
          <p:nvPr/>
        </p:nvSpPr>
        <p:spPr>
          <a:xfrm>
            <a:off x="11034200" y="6297927"/>
            <a:ext cx="149675" cy="149675"/>
          </a:xfrm>
          <a:prstGeom prst="ellipse">
            <a:avLst/>
          </a:prstGeom>
          <a:solidFill>
            <a:srgbClr val="BFB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Oval 8"/>
          <p:cNvSpPr/>
          <p:nvPr/>
        </p:nvSpPr>
        <p:spPr>
          <a:xfrm>
            <a:off x="10546521" y="6297927"/>
            <a:ext cx="149675" cy="149675"/>
          </a:xfrm>
          <a:prstGeom prst="ellipse">
            <a:avLst/>
          </a:prstGeom>
          <a:solidFill>
            <a:srgbClr val="2A7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3414179" y="2366219"/>
            <a:ext cx="53636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err="1" smtClean="0">
                <a:solidFill>
                  <a:srgbClr val="2A79B8"/>
                </a:solidFill>
                <a:latin typeface="Proxima Nova Alt Rg" panose="02000506030000020004" pitchFamily="50" charset="0"/>
              </a:rPr>
              <a:t>Terima</a:t>
            </a:r>
            <a:r>
              <a:rPr lang="en-US" sz="6600" b="1" dirty="0" smtClean="0">
                <a:solidFill>
                  <a:srgbClr val="2A79B8"/>
                </a:solidFill>
                <a:latin typeface="Proxima Nova Alt Rg" panose="02000506030000020004" pitchFamily="50" charset="0"/>
              </a:rPr>
              <a:t> </a:t>
            </a:r>
            <a:r>
              <a:rPr lang="en-US" sz="6600" b="1" dirty="0" err="1" smtClean="0">
                <a:solidFill>
                  <a:srgbClr val="2A79B8"/>
                </a:solidFill>
                <a:latin typeface="Proxima Nova Alt Rg" panose="02000506030000020004" pitchFamily="50" charset="0"/>
              </a:rPr>
              <a:t>Kasih</a:t>
            </a:r>
            <a:endParaRPr lang="id-ID" sz="6600" b="1" dirty="0">
              <a:solidFill>
                <a:srgbClr val="2A79B8"/>
              </a:solidFill>
              <a:latin typeface="Proxima Nova Alt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7979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11519691" y="6297929"/>
            <a:ext cx="149675" cy="149675"/>
          </a:xfrm>
          <a:prstGeom prst="ellipse">
            <a:avLst/>
          </a:prstGeom>
          <a:solidFill>
            <a:srgbClr val="364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Oval 19"/>
          <p:cNvSpPr/>
          <p:nvPr/>
        </p:nvSpPr>
        <p:spPr>
          <a:xfrm>
            <a:off x="11034202" y="6297929"/>
            <a:ext cx="149675" cy="149675"/>
          </a:xfrm>
          <a:prstGeom prst="ellipse">
            <a:avLst/>
          </a:prstGeom>
          <a:solidFill>
            <a:srgbClr val="2A7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16" y="3347"/>
            <a:ext cx="3658111" cy="4172532"/>
          </a:xfrm>
          <a:prstGeom prst="rect">
            <a:avLst/>
          </a:prstGeom>
        </p:spPr>
      </p:pic>
      <p:pic>
        <p:nvPicPr>
          <p:cNvPr id="24" name="Picture 14" descr="https://lh4.googleusercontent.com/VRmKDJL2hEZ9jwf0GGsu5zvBz5f7m9oU58134tR5pO1OCaFjzoOEqv93gxAHVD2TEqPTNBfMNcSeh0e2bXM8haBM6ziwoy8sh2SZqAk-UC6Cd54aehNibqHycU8Ol-6hTvxpZLOtvF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17" b="5370"/>
          <a:stretch/>
        </p:blipFill>
        <p:spPr bwMode="auto">
          <a:xfrm>
            <a:off x="-17379" y="3234316"/>
            <a:ext cx="2772942" cy="362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Screenshot_2020-10-13-19-13-34-0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4" b="37719"/>
          <a:stretch/>
        </p:blipFill>
        <p:spPr bwMode="auto">
          <a:xfrm>
            <a:off x="3383608" y="-43544"/>
            <a:ext cx="2625306" cy="330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4170" y="3284346"/>
            <a:ext cx="3334215" cy="3496163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034200" y="6297927"/>
            <a:ext cx="149675" cy="149675"/>
          </a:xfrm>
          <a:prstGeom prst="ellipse">
            <a:avLst/>
          </a:prstGeom>
          <a:solidFill>
            <a:srgbClr val="BFB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Oval 32"/>
          <p:cNvSpPr/>
          <p:nvPr/>
        </p:nvSpPr>
        <p:spPr>
          <a:xfrm>
            <a:off x="10546521" y="6297927"/>
            <a:ext cx="149675" cy="149675"/>
          </a:xfrm>
          <a:prstGeom prst="ellipse">
            <a:avLst/>
          </a:prstGeom>
          <a:solidFill>
            <a:srgbClr val="2A7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5122" name="Picture 2" descr="Screenshot_2020-10-13-19-18-54-9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799" y="3347"/>
            <a:ext cx="3326616" cy="720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creenshot_2020-10-13-19-10-48-2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888" y="3347"/>
            <a:ext cx="3326615" cy="720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133" y="-35653"/>
            <a:ext cx="12503036" cy="7032956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7333284" y="2078240"/>
            <a:ext cx="43765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chemeClr val="bg1"/>
                </a:solidFill>
                <a:latin typeface="Proxima Nova Alt Rg" panose="02000506030000020004" pitchFamily="50" charset="0"/>
              </a:rPr>
              <a:t>431.471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253546" y="4237792"/>
            <a:ext cx="44562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 smtClean="0">
                <a:solidFill>
                  <a:schemeClr val="bg1"/>
                </a:solidFill>
                <a:latin typeface="Google Sans" panose="020B0503030502040204" pitchFamily="34" charset="0"/>
              </a:rPr>
              <a:t>Sumber</a:t>
            </a:r>
            <a:r>
              <a:rPr lang="en-US" dirty="0" smtClean="0">
                <a:solidFill>
                  <a:schemeClr val="bg1"/>
                </a:solidFill>
                <a:latin typeface="Google Sans" panose="020B0503030502040204" pitchFamily="34" charset="0"/>
              </a:rPr>
              <a:t> : </a:t>
            </a:r>
            <a:r>
              <a:rPr lang="en-US" dirty="0" err="1" smtClean="0">
                <a:solidFill>
                  <a:schemeClr val="bg1"/>
                </a:solidFill>
                <a:latin typeface="Google Sans" panose="020B0503030502040204" pitchFamily="34" charset="0"/>
              </a:rPr>
              <a:t>Catatan</a:t>
            </a:r>
            <a:r>
              <a:rPr lang="en-US" dirty="0" smtClean="0">
                <a:solidFill>
                  <a:schemeClr val="bg1"/>
                </a:solidFill>
                <a:latin typeface="Google Sans" panose="020B0503030502040204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Google Sans" panose="020B0503030502040204" pitchFamily="34" charset="0"/>
              </a:rPr>
              <a:t>Tahunan</a:t>
            </a:r>
            <a:endParaRPr lang="en-US" dirty="0">
              <a:solidFill>
                <a:schemeClr val="bg1"/>
              </a:solidFill>
              <a:latin typeface="Google Sans" panose="020B0503030502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 smtClean="0">
                <a:solidFill>
                  <a:schemeClr val="bg1"/>
                </a:solidFill>
                <a:latin typeface="Google Sans" panose="020B0503030502040204" pitchFamily="34" charset="0"/>
              </a:rPr>
              <a:t>Komnas</a:t>
            </a:r>
            <a:r>
              <a:rPr lang="en-US" dirty="0" smtClean="0">
                <a:solidFill>
                  <a:schemeClr val="bg1"/>
                </a:solidFill>
                <a:latin typeface="Google Sans" panose="020B0503030502040204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Google Sans" panose="020B0503030502040204" pitchFamily="34" charset="0"/>
              </a:rPr>
              <a:t>Perempuan</a:t>
            </a:r>
            <a:r>
              <a:rPr lang="en-US" dirty="0" smtClean="0">
                <a:solidFill>
                  <a:schemeClr val="bg1"/>
                </a:solidFill>
                <a:latin typeface="Google Sans" panose="020B0503030502040204" pitchFamily="34" charset="0"/>
              </a:rPr>
              <a:t>, 2020</a:t>
            </a:r>
            <a:endParaRPr lang="id-ID" dirty="0">
              <a:solidFill>
                <a:schemeClr val="bg1"/>
              </a:solidFill>
              <a:latin typeface="Google Sans" panose="020B0503030502040204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7333284" y="3458062"/>
            <a:ext cx="4232591" cy="738664"/>
          </a:xfrm>
          <a:prstGeom prst="rect">
            <a:avLst/>
          </a:prstGeom>
          <a:solidFill>
            <a:srgbClr val="2A7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3" name="TextBox 62"/>
          <p:cNvSpPr txBox="1"/>
          <p:nvPr/>
        </p:nvSpPr>
        <p:spPr>
          <a:xfrm>
            <a:off x="7362072" y="3455075"/>
            <a:ext cx="42029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>
                <a:solidFill>
                  <a:schemeClr val="bg1"/>
                </a:solidFill>
                <a:latin typeface="Proxima Nova Alt Rg" panose="02000506030000020004" pitchFamily="50" charset="0"/>
              </a:rPr>
              <a:t>Kasus</a:t>
            </a:r>
            <a:r>
              <a:rPr lang="en-US" sz="4000" dirty="0" smtClean="0">
                <a:solidFill>
                  <a:schemeClr val="bg1"/>
                </a:solidFill>
                <a:latin typeface="Proxima Nova Alt Rg" panose="02000506030000020004" pitchFamily="50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Proxima Nova Alt Rg" panose="02000506030000020004" pitchFamily="50" charset="0"/>
              </a:rPr>
              <a:t>Kekerasan</a:t>
            </a:r>
            <a:endParaRPr lang="en-US" sz="4000" dirty="0" smtClean="0">
              <a:solidFill>
                <a:schemeClr val="bg1"/>
              </a:solidFill>
              <a:latin typeface="Proxima Nova Alt Rg" panose="02000506030000020004" pitchFamily="50" charset="0"/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07" y="1588362"/>
            <a:ext cx="6178323" cy="5435600"/>
          </a:xfrm>
          <a:prstGeom prst="rect">
            <a:avLst/>
          </a:prstGeom>
          <a:noFill/>
        </p:spPr>
      </p:pic>
      <p:sp>
        <p:nvSpPr>
          <p:cNvPr id="65" name="Oval 64"/>
          <p:cNvSpPr/>
          <p:nvPr/>
        </p:nvSpPr>
        <p:spPr>
          <a:xfrm>
            <a:off x="11674283" y="6450328"/>
            <a:ext cx="149675" cy="149675"/>
          </a:xfrm>
          <a:prstGeom prst="ellipse">
            <a:avLst/>
          </a:prstGeom>
          <a:solidFill>
            <a:srgbClr val="BFB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6" name="Oval 65"/>
          <p:cNvSpPr/>
          <p:nvPr/>
        </p:nvSpPr>
        <p:spPr>
          <a:xfrm>
            <a:off x="10698923" y="6450329"/>
            <a:ext cx="149675" cy="149675"/>
          </a:xfrm>
          <a:prstGeom prst="ellipse">
            <a:avLst/>
          </a:prstGeom>
          <a:solidFill>
            <a:srgbClr val="364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7" name="Oval 66"/>
          <p:cNvSpPr/>
          <p:nvPr/>
        </p:nvSpPr>
        <p:spPr>
          <a:xfrm>
            <a:off x="11186602" y="6450329"/>
            <a:ext cx="149675" cy="149675"/>
          </a:xfrm>
          <a:prstGeom prst="ellipse">
            <a:avLst/>
          </a:prstGeom>
          <a:solidFill>
            <a:srgbClr val="2A7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225389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11519691" y="6297929"/>
            <a:ext cx="149675" cy="149675"/>
          </a:xfrm>
          <a:prstGeom prst="ellipse">
            <a:avLst/>
          </a:prstGeom>
          <a:solidFill>
            <a:srgbClr val="364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Oval 19"/>
          <p:cNvSpPr/>
          <p:nvPr/>
        </p:nvSpPr>
        <p:spPr>
          <a:xfrm>
            <a:off x="11034202" y="6297929"/>
            <a:ext cx="149675" cy="149675"/>
          </a:xfrm>
          <a:prstGeom prst="ellipse">
            <a:avLst/>
          </a:prstGeom>
          <a:solidFill>
            <a:srgbClr val="2A7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16" y="3347"/>
            <a:ext cx="3658111" cy="4172532"/>
          </a:xfrm>
          <a:prstGeom prst="rect">
            <a:avLst/>
          </a:prstGeom>
        </p:spPr>
      </p:pic>
      <p:pic>
        <p:nvPicPr>
          <p:cNvPr id="24" name="Picture 14" descr="https://lh4.googleusercontent.com/VRmKDJL2hEZ9jwf0GGsu5zvBz5f7m9oU58134tR5pO1OCaFjzoOEqv93gxAHVD2TEqPTNBfMNcSeh0e2bXM8haBM6ziwoy8sh2SZqAk-UC6Cd54aehNibqHycU8Ol-6hTvxpZLOtvF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17" b="5370"/>
          <a:stretch/>
        </p:blipFill>
        <p:spPr bwMode="auto">
          <a:xfrm>
            <a:off x="-17379" y="3234316"/>
            <a:ext cx="2772942" cy="362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Screenshot_2020-10-13-19-13-34-0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4" b="37719"/>
          <a:stretch/>
        </p:blipFill>
        <p:spPr bwMode="auto">
          <a:xfrm>
            <a:off x="3383608" y="-43544"/>
            <a:ext cx="2625306" cy="330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4170" y="3284346"/>
            <a:ext cx="3334215" cy="3496163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1034200" y="6297927"/>
            <a:ext cx="149675" cy="149675"/>
          </a:xfrm>
          <a:prstGeom prst="ellipse">
            <a:avLst/>
          </a:prstGeom>
          <a:solidFill>
            <a:srgbClr val="BFB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Oval 32"/>
          <p:cNvSpPr/>
          <p:nvPr/>
        </p:nvSpPr>
        <p:spPr>
          <a:xfrm>
            <a:off x="10546521" y="6297927"/>
            <a:ext cx="149675" cy="149675"/>
          </a:xfrm>
          <a:prstGeom prst="ellipse">
            <a:avLst/>
          </a:prstGeom>
          <a:solidFill>
            <a:srgbClr val="2A7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5122" name="Picture 2" descr="Screenshot_2020-10-13-19-18-54-9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799" y="3347"/>
            <a:ext cx="3326616" cy="720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creenshot_2020-10-13-19-10-48-2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888" y="3347"/>
            <a:ext cx="3326615" cy="720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133" y="-35653"/>
            <a:ext cx="12503036" cy="7032956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3902157" y="758764"/>
            <a:ext cx="3630361" cy="4345137"/>
            <a:chOff x="755374" y="1439748"/>
            <a:chExt cx="2672357" cy="3198513"/>
          </a:xfrm>
        </p:grpSpPr>
        <p:sp>
          <p:nvSpPr>
            <p:cNvPr id="48" name="Rectangle 47"/>
            <p:cNvSpPr/>
            <p:nvPr/>
          </p:nvSpPr>
          <p:spPr>
            <a:xfrm>
              <a:off x="755374" y="4514848"/>
              <a:ext cx="2628234" cy="1234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881326" y="1439748"/>
              <a:ext cx="2546405" cy="3075101"/>
              <a:chOff x="881326" y="1439748"/>
              <a:chExt cx="2546405" cy="3075101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881326" y="3518803"/>
                <a:ext cx="375802" cy="996045"/>
              </a:xfrm>
              <a:prstGeom prst="rect">
                <a:avLst/>
              </a:prstGeom>
              <a:solidFill>
                <a:srgbClr val="2A79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355128" y="3234316"/>
                <a:ext cx="375802" cy="1280532"/>
              </a:xfrm>
              <a:prstGeom prst="rect">
                <a:avLst/>
              </a:prstGeom>
              <a:solidFill>
                <a:srgbClr val="2A79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1838694" y="2796210"/>
                <a:ext cx="375802" cy="1718638"/>
              </a:xfrm>
              <a:prstGeom prst="rect">
                <a:avLst/>
              </a:prstGeom>
              <a:solidFill>
                <a:srgbClr val="2A79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2359879" y="2372139"/>
                <a:ext cx="375802" cy="2142709"/>
              </a:xfrm>
              <a:prstGeom prst="rect">
                <a:avLst/>
              </a:prstGeom>
              <a:solidFill>
                <a:srgbClr val="2A79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2882956" y="1815549"/>
                <a:ext cx="375802" cy="2699300"/>
              </a:xfrm>
              <a:prstGeom prst="rect">
                <a:avLst/>
              </a:prstGeom>
              <a:solidFill>
                <a:srgbClr val="2A79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5" name="Down Arrow 54"/>
              <p:cNvSpPr/>
              <p:nvPr/>
            </p:nvSpPr>
            <p:spPr>
              <a:xfrm rot="10800000">
                <a:off x="2713982" y="1439748"/>
                <a:ext cx="713749" cy="870443"/>
              </a:xfrm>
              <a:prstGeom prst="downArrow">
                <a:avLst/>
              </a:prstGeom>
              <a:solidFill>
                <a:srgbClr val="2A79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sp>
        <p:nvSpPr>
          <p:cNvPr id="56" name="TextBox 55"/>
          <p:cNvSpPr txBox="1"/>
          <p:nvPr/>
        </p:nvSpPr>
        <p:spPr>
          <a:xfrm>
            <a:off x="3799959" y="5108636"/>
            <a:ext cx="5199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Gotham" panose="02000504050000020004" pitchFamily="2" charset="0"/>
              </a:rPr>
              <a:t>Kasus</a:t>
            </a:r>
            <a:r>
              <a:rPr lang="en-US" sz="2400" dirty="0">
                <a:solidFill>
                  <a:schemeClr val="bg1"/>
                </a:solidFill>
                <a:latin typeface="Gotham" panose="02000504050000020004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Gotham" panose="02000504050000020004" pitchFamily="2" charset="0"/>
              </a:rPr>
              <a:t>Kekerasan</a:t>
            </a:r>
            <a:r>
              <a:rPr lang="en-US" sz="2400" dirty="0" smtClean="0">
                <a:solidFill>
                  <a:schemeClr val="bg1"/>
                </a:solidFill>
                <a:latin typeface="Gotham" panose="02000504050000020004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Gotham" panose="02000504050000020004" pitchFamily="2" charset="0"/>
              </a:rPr>
              <a:t>meningkat</a:t>
            </a:r>
            <a:r>
              <a:rPr lang="en-US" sz="2400" dirty="0" smtClean="0">
                <a:solidFill>
                  <a:schemeClr val="bg1"/>
                </a:solidFill>
                <a:latin typeface="Gotham" panose="02000504050000020004" pitchFamily="2" charset="0"/>
              </a:rPr>
              <a:t> 792% </a:t>
            </a:r>
            <a:r>
              <a:rPr lang="en-US" sz="2400" dirty="0" err="1" smtClean="0">
                <a:solidFill>
                  <a:schemeClr val="bg1"/>
                </a:solidFill>
                <a:latin typeface="Gotham" panose="02000504050000020004" pitchFamily="2" charset="0"/>
              </a:rPr>
              <a:t>selama</a:t>
            </a:r>
            <a:r>
              <a:rPr lang="en-US" sz="2400" dirty="0" smtClean="0">
                <a:solidFill>
                  <a:schemeClr val="bg1"/>
                </a:solidFill>
                <a:latin typeface="Gotham" panose="02000504050000020004" pitchFamily="2" charset="0"/>
              </a:rPr>
              <a:t> 12 </a:t>
            </a:r>
            <a:r>
              <a:rPr lang="en-US" sz="2400" dirty="0" err="1" smtClean="0">
                <a:solidFill>
                  <a:schemeClr val="bg1"/>
                </a:solidFill>
                <a:latin typeface="Gotham" panose="02000504050000020004" pitchFamily="2" charset="0"/>
              </a:rPr>
              <a:t>tahun</a:t>
            </a:r>
            <a:r>
              <a:rPr lang="en-US" sz="2400" dirty="0" smtClean="0">
                <a:solidFill>
                  <a:schemeClr val="bg1"/>
                </a:solidFill>
                <a:latin typeface="Gotham" panose="02000504050000020004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Gotham" panose="02000504050000020004" pitchFamily="2" charset="0"/>
              </a:rPr>
              <a:t>terakhir</a:t>
            </a:r>
            <a:endParaRPr lang="en-US" sz="2400" dirty="0">
              <a:solidFill>
                <a:schemeClr val="bg1"/>
              </a:solidFill>
              <a:latin typeface="Gotham" panose="02000504050000020004" pitchFamily="2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11674283" y="6450328"/>
            <a:ext cx="149675" cy="149675"/>
          </a:xfrm>
          <a:prstGeom prst="ellipse">
            <a:avLst/>
          </a:prstGeom>
          <a:solidFill>
            <a:srgbClr val="BFB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Oval 29"/>
          <p:cNvSpPr/>
          <p:nvPr/>
        </p:nvSpPr>
        <p:spPr>
          <a:xfrm>
            <a:off x="10698923" y="6450329"/>
            <a:ext cx="149675" cy="149675"/>
          </a:xfrm>
          <a:prstGeom prst="ellipse">
            <a:avLst/>
          </a:prstGeom>
          <a:solidFill>
            <a:srgbClr val="364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Oval 30"/>
          <p:cNvSpPr/>
          <p:nvPr/>
        </p:nvSpPr>
        <p:spPr>
          <a:xfrm>
            <a:off x="11186602" y="6450329"/>
            <a:ext cx="149675" cy="149675"/>
          </a:xfrm>
          <a:prstGeom prst="ellipse">
            <a:avLst/>
          </a:prstGeom>
          <a:solidFill>
            <a:srgbClr val="2A7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1410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358101" y="558941"/>
            <a:ext cx="218842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solidFill>
                  <a:srgbClr val="2A79B8"/>
                </a:solidFill>
                <a:latin typeface="Proxima Nova Alt Rg" panose="02000506030000020004" pitchFamily="50" charset="0"/>
              </a:rPr>
              <a:t>93%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8386" y="6020928"/>
            <a:ext cx="2967479" cy="508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 smtClean="0">
                <a:solidFill>
                  <a:schemeClr val="bg2">
                    <a:lumMod val="90000"/>
                  </a:schemeClr>
                </a:solidFill>
                <a:latin typeface="Google Sans" panose="020B0503030502040204" pitchFamily="34" charset="0"/>
              </a:rPr>
              <a:t>Sumber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Google Sans" panose="020B0503030502040204" pitchFamily="34" charset="0"/>
              </a:rPr>
              <a:t> : republika.co.id</a:t>
            </a:r>
            <a:endParaRPr lang="id-ID" sz="2000" dirty="0">
              <a:solidFill>
                <a:schemeClr val="bg2">
                  <a:lumMod val="90000"/>
                </a:schemeClr>
              </a:solidFill>
              <a:latin typeface="Google Sans" panose="020B0503030502040204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1519691" y="6297929"/>
            <a:ext cx="149675" cy="149675"/>
          </a:xfrm>
          <a:prstGeom prst="ellipse">
            <a:avLst/>
          </a:prstGeom>
          <a:solidFill>
            <a:srgbClr val="364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Oval 19"/>
          <p:cNvSpPr/>
          <p:nvPr/>
        </p:nvSpPr>
        <p:spPr>
          <a:xfrm>
            <a:off x="11034202" y="6297929"/>
            <a:ext cx="149675" cy="149675"/>
          </a:xfrm>
          <a:prstGeom prst="ellipse">
            <a:avLst/>
          </a:prstGeom>
          <a:solidFill>
            <a:srgbClr val="2A7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Oval 31"/>
          <p:cNvSpPr/>
          <p:nvPr/>
        </p:nvSpPr>
        <p:spPr>
          <a:xfrm>
            <a:off x="11034200" y="6297927"/>
            <a:ext cx="149675" cy="149675"/>
          </a:xfrm>
          <a:prstGeom prst="ellipse">
            <a:avLst/>
          </a:prstGeom>
          <a:solidFill>
            <a:srgbClr val="BFB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Oval 32"/>
          <p:cNvSpPr/>
          <p:nvPr/>
        </p:nvSpPr>
        <p:spPr>
          <a:xfrm>
            <a:off x="10546521" y="6297927"/>
            <a:ext cx="149675" cy="149675"/>
          </a:xfrm>
          <a:prstGeom prst="ellipse">
            <a:avLst/>
          </a:prstGeom>
          <a:solidFill>
            <a:srgbClr val="2A7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5975806"/>
              </p:ext>
            </p:extLst>
          </p:nvPr>
        </p:nvGraphicFramePr>
        <p:xfrm>
          <a:off x="4928898" y="1539480"/>
          <a:ext cx="5319186" cy="3435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9" name="CorelDRAW" r:id="rId4" imgW="7067707" imgH="4564177" progId="CorelDraw.Graphic.20">
                  <p:embed/>
                </p:oleObj>
              </mc:Choice>
              <mc:Fallback>
                <p:oleObj name="CorelDRAW" r:id="rId4" imgW="7067707" imgH="4564177" progId="CorelDraw.Graphic.2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28898" y="1539480"/>
                        <a:ext cx="5319186" cy="34350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6918850"/>
              </p:ext>
            </p:extLst>
          </p:nvPr>
        </p:nvGraphicFramePr>
        <p:xfrm>
          <a:off x="1752125" y="1539480"/>
          <a:ext cx="2411656" cy="27556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0" name="CorelDRAW" r:id="rId6" imgW="7333404" imgH="8378652" progId="CorelDraw.Graphic.20">
                  <p:embed/>
                </p:oleObj>
              </mc:Choice>
              <mc:Fallback>
                <p:oleObj name="CorelDRAW" r:id="rId6" imgW="7333404" imgH="8378652" progId="CorelDraw.Graphic.2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52125" y="1539480"/>
                        <a:ext cx="2411656" cy="275560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684207" y="4378256"/>
            <a:ext cx="25474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err="1" smtClean="0">
                <a:solidFill>
                  <a:srgbClr val="2A79B8"/>
                </a:solidFill>
                <a:latin typeface="Proxima Nova Alt Rg" panose="02000506030000020004" pitchFamily="50" charset="0"/>
              </a:rPr>
              <a:t>Bungkam</a:t>
            </a:r>
            <a:endParaRPr lang="en-US" sz="4200" dirty="0" smtClean="0">
              <a:solidFill>
                <a:srgbClr val="2A79B8"/>
              </a:solidFill>
              <a:latin typeface="Proxima Nova Alt Rg" panose="02000506030000020004" pitchFamily="50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511317" y="1965908"/>
            <a:ext cx="29336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2">
                    <a:lumMod val="75000"/>
                  </a:schemeClr>
                </a:solidFill>
                <a:latin typeface="Google Sans" panose="020B0503030502040204" pitchFamily="34" charset="0"/>
              </a:rPr>
              <a:t>Korban </a:t>
            </a:r>
            <a:r>
              <a:rPr lang="en-US" sz="2800" dirty="0" err="1" smtClean="0">
                <a:solidFill>
                  <a:schemeClr val="bg2">
                    <a:lumMod val="75000"/>
                  </a:schemeClr>
                </a:solidFill>
                <a:latin typeface="Google Sans" panose="020B0503030502040204" pitchFamily="34" charset="0"/>
              </a:rPr>
              <a:t>memilih</a:t>
            </a:r>
            <a:endParaRPr lang="en-US" sz="2800" dirty="0" smtClean="0">
              <a:solidFill>
                <a:schemeClr val="bg2">
                  <a:lumMod val="75000"/>
                </a:schemeClr>
              </a:solidFill>
              <a:latin typeface="Google Sans" panose="020B0503030502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dirty="0" err="1" smtClean="0">
                <a:solidFill>
                  <a:schemeClr val="bg2">
                    <a:lumMod val="75000"/>
                  </a:schemeClr>
                </a:solidFill>
                <a:latin typeface="Google Sans" panose="020B0503030502040204" pitchFamily="34" charset="0"/>
              </a:rPr>
              <a:t>untuk</a:t>
            </a:r>
            <a:r>
              <a:rPr lang="en-US" sz="2800" dirty="0" smtClean="0">
                <a:solidFill>
                  <a:schemeClr val="bg2">
                    <a:lumMod val="75000"/>
                  </a:schemeClr>
                </a:solidFill>
                <a:latin typeface="Google Sans" panose="020B0503030502040204" pitchFamily="34" charset="0"/>
              </a:rPr>
              <a:t> </a:t>
            </a:r>
            <a:r>
              <a:rPr lang="en-US" sz="2800" dirty="0" err="1" smtClean="0">
                <a:solidFill>
                  <a:schemeClr val="bg2">
                    <a:lumMod val="75000"/>
                  </a:schemeClr>
                </a:solidFill>
                <a:latin typeface="Google Sans" panose="020B0503030502040204" pitchFamily="34" charset="0"/>
              </a:rPr>
              <a:t>bungkam</a:t>
            </a:r>
            <a:endParaRPr lang="id-ID" sz="2800" dirty="0">
              <a:solidFill>
                <a:schemeClr val="bg2">
                  <a:lumMod val="75000"/>
                </a:schemeClr>
              </a:solidFill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8448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119101" y="2153400"/>
            <a:ext cx="554626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err="1" smtClean="0">
                <a:solidFill>
                  <a:srgbClr val="2A79B8"/>
                </a:solidFill>
                <a:latin typeface="Proxima Nova Alt Rg" panose="02000506030000020004" pitchFamily="50" charset="0"/>
              </a:rPr>
              <a:t>Kesetaraan</a:t>
            </a:r>
            <a:endParaRPr lang="en-US" sz="8000" b="1" dirty="0" smtClean="0">
              <a:solidFill>
                <a:srgbClr val="2A79B8"/>
              </a:solidFill>
              <a:latin typeface="Proxima Nova Alt Rg" panose="02000506030000020004" pitchFamily="50" charset="0"/>
            </a:endParaRPr>
          </a:p>
          <a:p>
            <a:r>
              <a:rPr lang="en-US" sz="8000" b="1" dirty="0" smtClean="0">
                <a:solidFill>
                  <a:srgbClr val="2A79B8"/>
                </a:solidFill>
                <a:latin typeface="Proxima Nova Alt Rg" panose="02000506030000020004" pitchFamily="50" charset="0"/>
              </a:rPr>
              <a:t>Gender</a:t>
            </a:r>
          </a:p>
        </p:txBody>
      </p:sp>
      <p:sp>
        <p:nvSpPr>
          <p:cNvPr id="17" name="Oval 16"/>
          <p:cNvSpPr/>
          <p:nvPr/>
        </p:nvSpPr>
        <p:spPr>
          <a:xfrm>
            <a:off x="11519691" y="6297929"/>
            <a:ext cx="149675" cy="149675"/>
          </a:xfrm>
          <a:prstGeom prst="ellipse">
            <a:avLst/>
          </a:prstGeom>
          <a:solidFill>
            <a:srgbClr val="364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Oval 19"/>
          <p:cNvSpPr/>
          <p:nvPr/>
        </p:nvSpPr>
        <p:spPr>
          <a:xfrm>
            <a:off x="11034202" y="6297929"/>
            <a:ext cx="149675" cy="149675"/>
          </a:xfrm>
          <a:prstGeom prst="ellipse">
            <a:avLst/>
          </a:prstGeom>
          <a:solidFill>
            <a:srgbClr val="2A7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Oval 31"/>
          <p:cNvSpPr/>
          <p:nvPr/>
        </p:nvSpPr>
        <p:spPr>
          <a:xfrm>
            <a:off x="11034200" y="6297927"/>
            <a:ext cx="149675" cy="149675"/>
          </a:xfrm>
          <a:prstGeom prst="ellipse">
            <a:avLst/>
          </a:prstGeom>
          <a:solidFill>
            <a:srgbClr val="BFB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Oval 32"/>
          <p:cNvSpPr/>
          <p:nvPr/>
        </p:nvSpPr>
        <p:spPr>
          <a:xfrm>
            <a:off x="10546521" y="6297927"/>
            <a:ext cx="149675" cy="149675"/>
          </a:xfrm>
          <a:prstGeom prst="ellipse">
            <a:avLst/>
          </a:prstGeom>
          <a:solidFill>
            <a:srgbClr val="2A7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4338" name="Picture 2" descr="Kesetaraan Gender - SDGs | Aplikasi Datak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218" y="1794381"/>
            <a:ext cx="3309496" cy="330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8771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92735" y="4802267"/>
            <a:ext cx="30065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2A79B8"/>
                </a:solidFill>
                <a:latin typeface="Proxima Nova Alt Rg" panose="02000506030000020004" pitchFamily="50" charset="0"/>
              </a:rPr>
              <a:t>TIM KITA</a:t>
            </a:r>
            <a:endParaRPr lang="id-ID" sz="5400" b="1" dirty="0">
              <a:solidFill>
                <a:srgbClr val="2A79B8"/>
              </a:solidFill>
              <a:latin typeface="Proxima Nova Alt Rg" panose="02000506030000020004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83978" y="5586219"/>
            <a:ext cx="5072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 smtClean="0">
                <a:solidFill>
                  <a:schemeClr val="bg2">
                    <a:lumMod val="75000"/>
                  </a:schemeClr>
                </a:solidFill>
                <a:latin typeface="Google Sans" panose="020B0503030502040204" pitchFamily="34" charset="0"/>
              </a:rPr>
              <a:t>Universitas</a:t>
            </a:r>
            <a:r>
              <a:rPr lang="en-US" sz="2800" dirty="0" smtClean="0">
                <a:solidFill>
                  <a:schemeClr val="bg2">
                    <a:lumMod val="75000"/>
                  </a:schemeClr>
                </a:solidFill>
                <a:latin typeface="Google Sans" panose="020B0503030502040204" pitchFamily="34" charset="0"/>
              </a:rPr>
              <a:t> </a:t>
            </a:r>
            <a:r>
              <a:rPr lang="en-US" sz="2800" dirty="0" err="1" smtClean="0">
                <a:solidFill>
                  <a:schemeClr val="bg2">
                    <a:lumMod val="75000"/>
                  </a:schemeClr>
                </a:solidFill>
                <a:latin typeface="Google Sans" panose="020B0503030502040204" pitchFamily="34" charset="0"/>
              </a:rPr>
              <a:t>Negeri</a:t>
            </a:r>
            <a:r>
              <a:rPr lang="en-US" sz="2800" dirty="0" smtClean="0">
                <a:solidFill>
                  <a:schemeClr val="bg2">
                    <a:lumMod val="75000"/>
                  </a:schemeClr>
                </a:solidFill>
                <a:latin typeface="Google Sans" panose="020B0503030502040204" pitchFamily="34" charset="0"/>
              </a:rPr>
              <a:t> Yogyakarta</a:t>
            </a:r>
            <a:endParaRPr lang="id-ID" sz="2800" dirty="0">
              <a:solidFill>
                <a:schemeClr val="bg2">
                  <a:lumMod val="75000"/>
                </a:schemeClr>
              </a:solidFill>
              <a:latin typeface="Google Sans" panose="020B0503030502040204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11519691" y="6297929"/>
            <a:ext cx="149675" cy="149675"/>
          </a:xfrm>
          <a:prstGeom prst="ellipse">
            <a:avLst/>
          </a:prstGeom>
          <a:solidFill>
            <a:srgbClr val="364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Oval 7"/>
          <p:cNvSpPr/>
          <p:nvPr/>
        </p:nvSpPr>
        <p:spPr>
          <a:xfrm>
            <a:off x="11034200" y="6297927"/>
            <a:ext cx="149675" cy="149675"/>
          </a:xfrm>
          <a:prstGeom prst="ellipse">
            <a:avLst/>
          </a:prstGeom>
          <a:solidFill>
            <a:srgbClr val="BFB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Oval 8"/>
          <p:cNvSpPr/>
          <p:nvPr/>
        </p:nvSpPr>
        <p:spPr>
          <a:xfrm>
            <a:off x="10546521" y="6297927"/>
            <a:ext cx="149675" cy="149675"/>
          </a:xfrm>
          <a:prstGeom prst="ellipse">
            <a:avLst/>
          </a:prstGeom>
          <a:solidFill>
            <a:srgbClr val="2A7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9537165"/>
              </p:ext>
            </p:extLst>
          </p:nvPr>
        </p:nvGraphicFramePr>
        <p:xfrm>
          <a:off x="3635800" y="-3715709"/>
          <a:ext cx="4920400" cy="3335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6" name="CorelDRAW" r:id="rId4" imgW="9145280" imgH="6198469" progId="CorelDraw.Graphic.20">
                  <p:embed/>
                </p:oleObj>
              </mc:Choice>
              <mc:Fallback>
                <p:oleObj name="CorelDRAW" r:id="rId4" imgW="9145280" imgH="6198469" progId="CorelDraw.Graphic.2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35800" y="-3715709"/>
                        <a:ext cx="4920400" cy="33352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37680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8148E-6 L 0 0.75023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52945" y="1849421"/>
            <a:ext cx="35460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rgbClr val="2A79B8"/>
                </a:solidFill>
                <a:latin typeface="Proxima Nova Alt Rg" panose="02000506030000020004" pitchFamily="50" charset="0"/>
              </a:rPr>
              <a:t>KARTINI</a:t>
            </a:r>
            <a:endParaRPr lang="id-ID" sz="6600" b="1" dirty="0">
              <a:solidFill>
                <a:srgbClr val="2A79B8"/>
              </a:solidFill>
              <a:latin typeface="Proxima Nova Alt Rg" panose="02000506030000020004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00720" y="2824976"/>
            <a:ext cx="56334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2000" dirty="0">
                <a:solidFill>
                  <a:schemeClr val="bg2">
                    <a:lumMod val="75000"/>
                  </a:schemeClr>
                </a:solidFill>
                <a:latin typeface="Google Sans" panose="020B0503030502040204" pitchFamily="34" charset="0"/>
              </a:rPr>
              <a:t>Aplikasi Berbasis </a:t>
            </a:r>
            <a:r>
              <a:rPr lang="id-ID" sz="2000" dirty="0" err="1">
                <a:solidFill>
                  <a:schemeClr val="bg2">
                    <a:lumMod val="75000"/>
                  </a:schemeClr>
                </a:solidFill>
                <a:latin typeface="Google Sans" panose="020B0503030502040204" pitchFamily="34" charset="0"/>
              </a:rPr>
              <a:t>Android</a:t>
            </a:r>
            <a:r>
              <a:rPr lang="id-ID" sz="2000" dirty="0">
                <a:solidFill>
                  <a:schemeClr val="bg2">
                    <a:lumMod val="75000"/>
                  </a:schemeClr>
                </a:solidFill>
                <a:latin typeface="Google Sans" panose="020B0503030502040204" pitchFamily="34" charset="0"/>
              </a:rPr>
              <a:t> Sebagai Sarana </a:t>
            </a:r>
            <a:r>
              <a:rPr lang="id-ID" sz="2000" dirty="0" smtClean="0">
                <a:solidFill>
                  <a:schemeClr val="bg2">
                    <a:lumMod val="75000"/>
                  </a:schemeClr>
                </a:solidFill>
                <a:latin typeface="Google Sans" panose="020B0503030502040204" pitchFamily="34" charset="0"/>
              </a:rPr>
              <a:t>Pengaduan</a:t>
            </a:r>
            <a:r>
              <a:rPr lang="en-US" sz="2000" dirty="0" smtClean="0">
                <a:solidFill>
                  <a:schemeClr val="bg2">
                    <a:lumMod val="75000"/>
                  </a:schemeClr>
                </a:solidFill>
                <a:latin typeface="Google Sans" panose="020B0503030502040204" pitchFamily="34" charset="0"/>
              </a:rPr>
              <a:t> </a:t>
            </a:r>
            <a:r>
              <a:rPr lang="id-ID" sz="2000" dirty="0" smtClean="0">
                <a:solidFill>
                  <a:schemeClr val="bg2">
                    <a:lumMod val="75000"/>
                  </a:schemeClr>
                </a:solidFill>
                <a:latin typeface="Google Sans" panose="020B0503030502040204" pitchFamily="34" charset="0"/>
              </a:rPr>
              <a:t>Serta</a:t>
            </a:r>
            <a:r>
              <a:rPr lang="en-US" sz="2000" dirty="0" smtClean="0">
                <a:solidFill>
                  <a:schemeClr val="bg2">
                    <a:lumMod val="75000"/>
                  </a:schemeClr>
                </a:solidFill>
                <a:latin typeface="Google Sans" panose="020B0503030502040204" pitchFamily="34" charset="0"/>
              </a:rPr>
              <a:t> </a:t>
            </a:r>
            <a:r>
              <a:rPr lang="id-ID" sz="2000" dirty="0" smtClean="0">
                <a:solidFill>
                  <a:schemeClr val="bg2">
                    <a:lumMod val="75000"/>
                  </a:schemeClr>
                </a:solidFill>
                <a:latin typeface="Google Sans" panose="020B0503030502040204" pitchFamily="34" charset="0"/>
              </a:rPr>
              <a:t>Pelayanan </a:t>
            </a:r>
            <a:r>
              <a:rPr lang="id-ID" sz="2000" dirty="0">
                <a:solidFill>
                  <a:schemeClr val="bg2">
                    <a:lumMod val="75000"/>
                  </a:schemeClr>
                </a:solidFill>
                <a:latin typeface="Google Sans" panose="020B0503030502040204" pitchFamily="34" charset="0"/>
              </a:rPr>
              <a:t>Konseling </a:t>
            </a:r>
            <a:r>
              <a:rPr lang="id-ID" sz="2000" dirty="0" smtClean="0">
                <a:solidFill>
                  <a:schemeClr val="bg2">
                    <a:lumMod val="75000"/>
                  </a:schemeClr>
                </a:solidFill>
                <a:latin typeface="Google Sans" panose="020B0503030502040204" pitchFamily="34" charset="0"/>
              </a:rPr>
              <a:t>atas</a:t>
            </a:r>
            <a:r>
              <a:rPr lang="en-US" sz="2000" dirty="0" smtClean="0">
                <a:solidFill>
                  <a:schemeClr val="bg2">
                    <a:lumMod val="75000"/>
                  </a:schemeClr>
                </a:solidFill>
                <a:latin typeface="Google Sans" panose="020B0503030502040204" pitchFamily="34" charset="0"/>
              </a:rPr>
              <a:t> </a:t>
            </a:r>
            <a:r>
              <a:rPr lang="id-ID" sz="2000" dirty="0" smtClean="0">
                <a:solidFill>
                  <a:schemeClr val="bg2">
                    <a:lumMod val="75000"/>
                  </a:schemeClr>
                </a:solidFill>
                <a:latin typeface="Google Sans" panose="020B0503030502040204" pitchFamily="34" charset="0"/>
              </a:rPr>
              <a:t>Tindakan </a:t>
            </a:r>
            <a:r>
              <a:rPr lang="id-ID" sz="2000" dirty="0">
                <a:solidFill>
                  <a:schemeClr val="bg2">
                    <a:lumMod val="75000"/>
                  </a:schemeClr>
                </a:solidFill>
                <a:latin typeface="Google Sans" panose="020B0503030502040204" pitchFamily="34" charset="0"/>
              </a:rPr>
              <a:t>Asusila </a:t>
            </a:r>
            <a:r>
              <a:rPr lang="id-ID" sz="2000" dirty="0" smtClean="0">
                <a:solidFill>
                  <a:schemeClr val="bg2">
                    <a:lumMod val="75000"/>
                  </a:schemeClr>
                </a:solidFill>
                <a:latin typeface="Google Sans" panose="020B0503030502040204" pitchFamily="34" charset="0"/>
              </a:rPr>
              <a:t>dan</a:t>
            </a:r>
            <a:r>
              <a:rPr lang="en-US" sz="2000" dirty="0" smtClean="0">
                <a:solidFill>
                  <a:schemeClr val="bg2">
                    <a:lumMod val="75000"/>
                  </a:schemeClr>
                </a:solidFill>
                <a:latin typeface="Google Sans" panose="020B0503030502040204" pitchFamily="34" charset="0"/>
              </a:rPr>
              <a:t> </a:t>
            </a:r>
            <a:r>
              <a:rPr lang="id-ID" sz="2000" dirty="0" smtClean="0">
                <a:solidFill>
                  <a:schemeClr val="bg2">
                    <a:lumMod val="75000"/>
                  </a:schemeClr>
                </a:solidFill>
                <a:latin typeface="Google Sans" panose="020B0503030502040204" pitchFamily="34" charset="0"/>
              </a:rPr>
              <a:t>Kekerasan </a:t>
            </a:r>
            <a:r>
              <a:rPr lang="id-ID" sz="2000" dirty="0">
                <a:solidFill>
                  <a:schemeClr val="bg2">
                    <a:lumMod val="75000"/>
                  </a:schemeClr>
                </a:solidFill>
                <a:latin typeface="Google Sans" panose="020B0503030502040204" pitchFamily="34" charset="0"/>
              </a:rPr>
              <a:t>Terhadap Perempuan</a:t>
            </a:r>
          </a:p>
        </p:txBody>
      </p:sp>
      <p:sp>
        <p:nvSpPr>
          <p:cNvPr id="7" name="Oval 6"/>
          <p:cNvSpPr/>
          <p:nvPr/>
        </p:nvSpPr>
        <p:spPr>
          <a:xfrm>
            <a:off x="11519691" y="6297929"/>
            <a:ext cx="149675" cy="149675"/>
          </a:xfrm>
          <a:prstGeom prst="ellipse">
            <a:avLst/>
          </a:prstGeom>
          <a:solidFill>
            <a:srgbClr val="364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Oval 7"/>
          <p:cNvSpPr/>
          <p:nvPr/>
        </p:nvSpPr>
        <p:spPr>
          <a:xfrm>
            <a:off x="11034200" y="6297927"/>
            <a:ext cx="149675" cy="149675"/>
          </a:xfrm>
          <a:prstGeom prst="ellipse">
            <a:avLst/>
          </a:prstGeom>
          <a:solidFill>
            <a:srgbClr val="BFB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Oval 8"/>
          <p:cNvSpPr/>
          <p:nvPr/>
        </p:nvSpPr>
        <p:spPr>
          <a:xfrm>
            <a:off x="10546521" y="6297927"/>
            <a:ext cx="149675" cy="149675"/>
          </a:xfrm>
          <a:prstGeom prst="ellipse">
            <a:avLst/>
          </a:prstGeom>
          <a:solidFill>
            <a:srgbClr val="2A7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Oval 2"/>
          <p:cNvSpPr/>
          <p:nvPr/>
        </p:nvSpPr>
        <p:spPr>
          <a:xfrm>
            <a:off x="851326" y="2287208"/>
            <a:ext cx="4160394" cy="4160394"/>
          </a:xfrm>
          <a:prstGeom prst="ellipse">
            <a:avLst/>
          </a:prstGeom>
          <a:solidFill>
            <a:srgbClr val="2A79B8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194" y="652511"/>
            <a:ext cx="2790422" cy="503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4462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1519691" y="6297929"/>
            <a:ext cx="149675" cy="149675"/>
          </a:xfrm>
          <a:prstGeom prst="ellipse">
            <a:avLst/>
          </a:prstGeom>
          <a:solidFill>
            <a:srgbClr val="364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Oval 7"/>
          <p:cNvSpPr/>
          <p:nvPr/>
        </p:nvSpPr>
        <p:spPr>
          <a:xfrm>
            <a:off x="11034200" y="6297927"/>
            <a:ext cx="149675" cy="149675"/>
          </a:xfrm>
          <a:prstGeom prst="ellipse">
            <a:avLst/>
          </a:prstGeom>
          <a:solidFill>
            <a:srgbClr val="BFB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Oval 8"/>
          <p:cNvSpPr/>
          <p:nvPr/>
        </p:nvSpPr>
        <p:spPr>
          <a:xfrm>
            <a:off x="10546521" y="6297927"/>
            <a:ext cx="149675" cy="149675"/>
          </a:xfrm>
          <a:prstGeom prst="ellipse">
            <a:avLst/>
          </a:prstGeom>
          <a:solidFill>
            <a:srgbClr val="2A7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797967" y="940968"/>
            <a:ext cx="35460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err="1" smtClean="0">
                <a:solidFill>
                  <a:srgbClr val="2A79B8"/>
                </a:solidFill>
                <a:latin typeface="Proxima Nova Alt Rg" panose="02000506030000020004" pitchFamily="50" charset="0"/>
              </a:rPr>
              <a:t>Manfaat</a:t>
            </a:r>
            <a:endParaRPr lang="id-ID" sz="6600" b="1" dirty="0">
              <a:solidFill>
                <a:srgbClr val="2A79B8"/>
              </a:solidFill>
              <a:latin typeface="Proxima Nova Alt Rg" panose="02000506030000020004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34" y="2492396"/>
            <a:ext cx="457165" cy="4571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94481" y="2356950"/>
            <a:ext cx="5633480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2600" dirty="0" smtClean="0">
                <a:solidFill>
                  <a:schemeClr val="bg2">
                    <a:lumMod val="50000"/>
                  </a:schemeClr>
                </a:solidFill>
                <a:latin typeface="Google Sans" panose="020B0503030502040204" pitchFamily="34" charset="0"/>
              </a:rPr>
              <a:t>Sarana </a:t>
            </a:r>
            <a:r>
              <a:rPr lang="id-ID" sz="2600" dirty="0" err="1" smtClean="0">
                <a:solidFill>
                  <a:schemeClr val="bg2">
                    <a:lumMod val="50000"/>
                  </a:schemeClr>
                </a:solidFill>
                <a:latin typeface="Google Sans" panose="020B0503030502040204" pitchFamily="34" charset="0"/>
              </a:rPr>
              <a:t>sharing</a:t>
            </a:r>
            <a:endParaRPr lang="id-ID" sz="2600" dirty="0">
              <a:solidFill>
                <a:schemeClr val="bg2">
                  <a:lumMod val="50000"/>
                </a:schemeClr>
              </a:solidFill>
              <a:latin typeface="Google Sans" panose="020B050303050204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34" y="3202091"/>
            <a:ext cx="457165" cy="4571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85061" y="3090758"/>
            <a:ext cx="5633480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2600" dirty="0" smtClean="0">
                <a:solidFill>
                  <a:schemeClr val="bg2">
                    <a:lumMod val="50000"/>
                  </a:schemeClr>
                </a:solidFill>
                <a:latin typeface="Google Sans" panose="020B0503030502040204" pitchFamily="34" charset="0"/>
              </a:rPr>
              <a:t>Panggilan darurat</a:t>
            </a:r>
            <a:endParaRPr lang="id-ID" sz="2600" dirty="0">
              <a:solidFill>
                <a:schemeClr val="bg2">
                  <a:lumMod val="50000"/>
                </a:schemeClr>
              </a:solidFill>
              <a:latin typeface="Google Sans" panose="020B050303050204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83" y="3967242"/>
            <a:ext cx="457165" cy="45716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94481" y="3824566"/>
            <a:ext cx="5633480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2600" dirty="0" smtClean="0">
                <a:solidFill>
                  <a:schemeClr val="bg2">
                    <a:lumMod val="50000"/>
                  </a:schemeClr>
                </a:solidFill>
                <a:latin typeface="Google Sans" panose="020B0503030502040204" pitchFamily="34" charset="0"/>
              </a:rPr>
              <a:t>Trauma </a:t>
            </a:r>
            <a:r>
              <a:rPr lang="id-ID" sz="2600" dirty="0" err="1" smtClean="0">
                <a:solidFill>
                  <a:schemeClr val="bg2">
                    <a:lumMod val="50000"/>
                  </a:schemeClr>
                </a:solidFill>
                <a:latin typeface="Google Sans" panose="020B0503030502040204" pitchFamily="34" charset="0"/>
              </a:rPr>
              <a:t>healing</a:t>
            </a:r>
            <a:endParaRPr lang="id-ID" sz="2600" dirty="0">
              <a:solidFill>
                <a:schemeClr val="bg2">
                  <a:lumMod val="50000"/>
                </a:schemeClr>
              </a:solidFill>
              <a:latin typeface="Google Sans" panose="020B050303050204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33" y="4732393"/>
            <a:ext cx="457165" cy="45716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594481" y="4565358"/>
            <a:ext cx="5633480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2600" dirty="0" smtClean="0">
                <a:solidFill>
                  <a:schemeClr val="bg2">
                    <a:lumMod val="50000"/>
                  </a:schemeClr>
                </a:solidFill>
                <a:latin typeface="Google Sans" panose="020B0503030502040204" pitchFamily="34" charset="0"/>
              </a:rPr>
              <a:t>Pelaporan tindak kekerasan</a:t>
            </a:r>
            <a:endParaRPr lang="id-ID" sz="2600" dirty="0">
              <a:solidFill>
                <a:schemeClr val="bg2">
                  <a:lumMod val="50000"/>
                </a:schemeClr>
              </a:solidFill>
              <a:latin typeface="Google Sans" panose="020B050303050204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96000" y="2813581"/>
            <a:ext cx="5633480" cy="1234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2600" b="1" dirty="0" smtClean="0">
                <a:solidFill>
                  <a:srgbClr val="2A79B8"/>
                </a:solidFill>
                <a:latin typeface="Google Sans" panose="020B0503030502040204" pitchFamily="34" charset="0"/>
              </a:rPr>
              <a:t>PREVENTIF – SAAT KEJADIAN - PENANGGULANGAN</a:t>
            </a:r>
            <a:endParaRPr lang="id-ID" sz="2600" b="1" dirty="0">
              <a:solidFill>
                <a:srgbClr val="2A79B8"/>
              </a:solidFill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20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5" grpId="0"/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" y="3347"/>
            <a:ext cx="12192000" cy="6854653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1519691" y="6297929"/>
            <a:ext cx="149675" cy="149675"/>
          </a:xfrm>
          <a:prstGeom prst="ellipse">
            <a:avLst/>
          </a:prstGeom>
          <a:solidFill>
            <a:srgbClr val="364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Oval 7"/>
          <p:cNvSpPr/>
          <p:nvPr/>
        </p:nvSpPr>
        <p:spPr>
          <a:xfrm>
            <a:off x="11034200" y="6297927"/>
            <a:ext cx="149675" cy="149675"/>
          </a:xfrm>
          <a:prstGeom prst="ellipse">
            <a:avLst/>
          </a:prstGeom>
          <a:solidFill>
            <a:srgbClr val="BFB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Oval 8"/>
          <p:cNvSpPr/>
          <p:nvPr/>
        </p:nvSpPr>
        <p:spPr>
          <a:xfrm>
            <a:off x="10546521" y="6297927"/>
            <a:ext cx="149675" cy="149675"/>
          </a:xfrm>
          <a:prstGeom prst="ellipse">
            <a:avLst/>
          </a:prstGeom>
          <a:solidFill>
            <a:srgbClr val="2A7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797966" y="940968"/>
            <a:ext cx="48355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6600" b="1" dirty="0" smtClean="0">
                <a:solidFill>
                  <a:srgbClr val="2A79B8"/>
                </a:solidFill>
                <a:latin typeface="Proxima Nova Alt Rg" panose="02000506030000020004" pitchFamily="50" charset="0"/>
              </a:rPr>
              <a:t>Keunggulan</a:t>
            </a:r>
            <a:endParaRPr lang="id-ID" sz="6600" b="1" dirty="0">
              <a:solidFill>
                <a:srgbClr val="2A79B8"/>
              </a:solidFill>
              <a:latin typeface="Proxima Nova Alt Rg" panose="02000506030000020004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77094" y="4362760"/>
            <a:ext cx="196634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600" dirty="0" err="1" smtClean="0">
                <a:solidFill>
                  <a:schemeClr val="bg2">
                    <a:lumMod val="50000"/>
                  </a:schemeClr>
                </a:solidFill>
                <a:latin typeface="Google Sans" panose="020B0503030502040204" pitchFamily="34" charset="0"/>
              </a:rPr>
              <a:t>Emergency</a:t>
            </a:r>
            <a:endParaRPr lang="id-ID" sz="2600" dirty="0" smtClean="0">
              <a:solidFill>
                <a:schemeClr val="bg2">
                  <a:lumMod val="50000"/>
                </a:schemeClr>
              </a:solidFill>
              <a:latin typeface="Google Sans" panose="020B0503030502040204" pitchFamily="34" charset="0"/>
            </a:endParaRPr>
          </a:p>
          <a:p>
            <a:pPr algn="ctr"/>
            <a:r>
              <a:rPr lang="id-ID" sz="2600" dirty="0" smtClean="0">
                <a:solidFill>
                  <a:schemeClr val="bg2">
                    <a:lumMod val="50000"/>
                  </a:schemeClr>
                </a:solidFill>
                <a:latin typeface="Google Sans" panose="020B0503030502040204" pitchFamily="34" charset="0"/>
              </a:rPr>
              <a:t>Mode</a:t>
            </a:r>
            <a:endParaRPr lang="id-ID" sz="2600" dirty="0">
              <a:solidFill>
                <a:schemeClr val="bg2">
                  <a:lumMod val="50000"/>
                </a:schemeClr>
              </a:solidFill>
              <a:latin typeface="Google Sans" panose="020B0503030502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481" y="2590800"/>
            <a:ext cx="1676400" cy="16764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071814" y="4366953"/>
            <a:ext cx="196634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600" dirty="0" smtClean="0">
                <a:solidFill>
                  <a:schemeClr val="bg2">
                    <a:lumMod val="50000"/>
                  </a:schemeClr>
                </a:solidFill>
                <a:latin typeface="Google Sans" panose="020B0503030502040204" pitchFamily="34" charset="0"/>
              </a:rPr>
              <a:t>Konselor</a:t>
            </a:r>
          </a:p>
          <a:p>
            <a:pPr algn="ctr"/>
            <a:r>
              <a:rPr lang="id-ID" sz="2600" dirty="0" smtClean="0">
                <a:solidFill>
                  <a:schemeClr val="bg2">
                    <a:lumMod val="50000"/>
                  </a:schemeClr>
                </a:solidFill>
                <a:latin typeface="Google Sans" panose="020B0503030502040204" pitchFamily="34" charset="0"/>
              </a:rPr>
              <a:t>Kesehatan</a:t>
            </a:r>
            <a:endParaRPr lang="id-ID" sz="2600" dirty="0">
              <a:solidFill>
                <a:schemeClr val="bg2">
                  <a:lumMod val="50000"/>
                </a:schemeClr>
              </a:solidFill>
              <a:latin typeface="Google Sans" panose="020B050303050204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063" y="2624635"/>
            <a:ext cx="1782714" cy="178271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398" y="2457450"/>
            <a:ext cx="1905310" cy="190531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920334" y="4388299"/>
            <a:ext cx="196634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600" dirty="0" smtClean="0">
                <a:solidFill>
                  <a:schemeClr val="bg2">
                    <a:lumMod val="50000"/>
                  </a:schemeClr>
                </a:solidFill>
                <a:latin typeface="Google Sans" panose="020B0503030502040204" pitchFamily="34" charset="0"/>
              </a:rPr>
              <a:t>Konselor</a:t>
            </a:r>
          </a:p>
          <a:p>
            <a:pPr algn="ctr"/>
            <a:r>
              <a:rPr lang="id-ID" sz="2600" dirty="0" smtClean="0">
                <a:solidFill>
                  <a:schemeClr val="bg2">
                    <a:lumMod val="50000"/>
                  </a:schemeClr>
                </a:solidFill>
                <a:latin typeface="Google Sans" panose="020B0503030502040204" pitchFamily="34" charset="0"/>
              </a:rPr>
              <a:t>Hukum</a:t>
            </a:r>
            <a:endParaRPr lang="id-ID" sz="2600" dirty="0">
              <a:solidFill>
                <a:schemeClr val="bg2">
                  <a:lumMod val="50000"/>
                </a:schemeClr>
              </a:solidFill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2093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  <p:bldP spid="19" grpId="0"/>
      <p:bldP spid="2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</TotalTime>
  <Words>95</Words>
  <Application>Microsoft Office PowerPoint</Application>
  <PresentationFormat>Widescreen</PresentationFormat>
  <Paragraphs>39</Paragraphs>
  <Slides>13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Calibri</vt:lpstr>
      <vt:lpstr>Google Sans</vt:lpstr>
      <vt:lpstr>Gotham</vt:lpstr>
      <vt:lpstr>Calibri Light</vt:lpstr>
      <vt:lpstr>Arial</vt:lpstr>
      <vt:lpstr>Proxima Nova Alt Rg</vt:lpstr>
      <vt:lpstr>Office Theme</vt:lpstr>
      <vt:lpstr>CorelDRAW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Fani Salamah</dc:creator>
  <cp:lastModifiedBy>Microsoft account</cp:lastModifiedBy>
  <cp:revision>94</cp:revision>
  <dcterms:created xsi:type="dcterms:W3CDTF">2021-01-27T17:15:12Z</dcterms:created>
  <dcterms:modified xsi:type="dcterms:W3CDTF">2021-01-28T16:43:47Z</dcterms:modified>
</cp:coreProperties>
</file>